
<file path=[Content_Types].xml><?xml version="1.0" encoding="utf-8"?>
<Types xmlns="http://schemas.openxmlformats.org/package/2006/content-types">
  <Default Extension="emf" ContentType="image/x-emf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95" r:id="rId4"/>
    <p:sldMasterId id="2147484523" r:id="rId5"/>
  </p:sldMasterIdLst>
  <p:notesMasterIdLst>
    <p:notesMasterId r:id="rId14"/>
  </p:notesMasterIdLst>
  <p:handoutMasterIdLst>
    <p:handoutMasterId r:id="rId15"/>
  </p:handoutMasterIdLst>
  <p:sldIdLst>
    <p:sldId id="2076136988" r:id="rId6"/>
    <p:sldId id="2076136989" r:id="rId7"/>
    <p:sldId id="2076136991" r:id="rId8"/>
    <p:sldId id="2076136992" r:id="rId9"/>
    <p:sldId id="2076136993" r:id="rId10"/>
    <p:sldId id="1561" r:id="rId11"/>
    <p:sldId id="1564" r:id="rId12"/>
    <p:sldId id="1538" r:id="rId1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BE7"/>
    <a:srgbClr val="AFD9E7"/>
    <a:srgbClr val="1977D4"/>
    <a:srgbClr val="ADD8E6"/>
    <a:srgbClr val="FFB900"/>
    <a:srgbClr val="1E1E1E"/>
    <a:srgbClr val="00BCF2"/>
    <a:srgbClr val="0078D7"/>
    <a:srgbClr val="353535"/>
    <a:srgbClr val="52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3"/>
    <p:restoredTop sz="94806"/>
  </p:normalViewPr>
  <p:slideViewPr>
    <p:cSldViewPr snapToGrid="0">
      <p:cViewPr varScale="1">
        <p:scale>
          <a:sx n="139" d="100"/>
          <a:sy n="139" d="100"/>
        </p:scale>
        <p:origin x="16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11/27/23 12:16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11/27/23 12:16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11/27/23 12:16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87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11/29/23 1:36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03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11/29/23 3:38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099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11/29/23 3:38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67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11/29/23 3:48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29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11/27/23 12:16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6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11/27/23 12:16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81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11/27/23 12:16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64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539317" y="1788564"/>
            <a:ext cx="3836895" cy="341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 descr="A close up of a toy&#10;&#10;Description automatically generated">
            <a:extLst>
              <a:ext uri="{FF2B5EF4-FFF2-40B4-BE49-F238E27FC236}">
                <a16:creationId xmlns:a16="http://schemas.microsoft.com/office/drawing/2014/main" id="{514EA320-09C9-7146-B7EB-DCF119FD7A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6612" y="1160413"/>
            <a:ext cx="4843369" cy="467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9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3119E6-CBC9-3742-94F9-783A98F4AA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46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5993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5891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 descr="A picture containing building, table, large, sitting&#10;&#10;Description automatically generated">
            <a:extLst>
              <a:ext uri="{FF2B5EF4-FFF2-40B4-BE49-F238E27FC236}">
                <a16:creationId xmlns:a16="http://schemas.microsoft.com/office/drawing/2014/main" id="{8BD888CC-2469-FF40-8C7A-936A08BBF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18237" y="0"/>
            <a:ext cx="9484100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788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F7005FD-E540-3E4A-9371-20FD9282D9F3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12EB1B-8436-DA48-A33C-012BE9B41F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F88F044-4A5E-8645-9438-15DC3D7043FC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10" r:id="rId6"/>
    <p:sldLayoutId id="2147484513" r:id="rId7"/>
    <p:sldLayoutId id="2147484514" r:id="rId8"/>
    <p:sldLayoutId id="214748452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04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8" r:id="rId1"/>
    <p:sldLayoutId id="2147484515" r:id="rId2"/>
    <p:sldLayoutId id="2147484516" r:id="rId3"/>
    <p:sldLayoutId id="2147484517" r:id="rId4"/>
    <p:sldLayoutId id="2147484518" r:id="rId5"/>
    <p:sldLayoutId id="214748451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30734"/>
            <a:ext cx="6218237" cy="1680460"/>
          </a:xfrm>
        </p:spPr>
        <p:txBody>
          <a:bodyPr/>
          <a:lstStyle/>
          <a:p>
            <a:r>
              <a:rPr lang="en-US" sz="3600" dirty="0"/>
              <a:t>.NET MAUI</a:t>
            </a:r>
            <a:br>
              <a:rPr lang="en-US" dirty="0"/>
            </a:br>
            <a:r>
              <a:rPr lang="en-US" dirty="0"/>
              <a:t>Shell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138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Lifecycle</a:t>
            </a:r>
            <a:br>
              <a:rPr lang="en-US" dirty="0"/>
            </a:br>
            <a:r>
              <a:rPr lang="en-US" sz="40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What is Shell?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F3EB7-FB1C-F841-D661-50041562F12F}"/>
              </a:ext>
            </a:extLst>
          </p:cNvPr>
          <p:cNvSpPr txBox="1">
            <a:spLocks/>
          </p:cNvSpPr>
          <p:nvPr/>
        </p:nvSpPr>
        <p:spPr>
          <a:xfrm>
            <a:off x="274638" y="1828800"/>
            <a:ext cx="11887200" cy="332398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Application Hierarchy</a:t>
            </a:r>
          </a:p>
          <a:p>
            <a:r>
              <a:rPr lang="en-US" dirty="0"/>
              <a:t>Enables URI-based Navigation</a:t>
            </a:r>
          </a:p>
          <a:p>
            <a:pPr lvl="1"/>
            <a:r>
              <a:rPr lang="en-US" dirty="0"/>
              <a:t>Flyout Navigation</a:t>
            </a:r>
          </a:p>
          <a:p>
            <a:pPr lvl="1"/>
            <a:r>
              <a:rPr lang="en-US" dirty="0"/>
              <a:t>Tab Navigation</a:t>
            </a:r>
          </a:p>
          <a:p>
            <a:pPr lvl="1"/>
            <a:r>
              <a:rPr lang="en-US" dirty="0"/>
              <a:t>Hierarchical Navigation</a:t>
            </a:r>
          </a:p>
          <a:p>
            <a:r>
              <a:rPr lang="en-US" dirty="0"/>
              <a:t>Best with 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116372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Lifecycle</a:t>
            </a:r>
            <a:br>
              <a:rPr lang="en-US" dirty="0"/>
            </a:br>
            <a:r>
              <a:rPr lang="en-US" sz="40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Flyout Navigation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F3EB7-FB1C-F841-D661-50041562F12F}"/>
              </a:ext>
            </a:extLst>
          </p:cNvPr>
          <p:cNvSpPr txBox="1">
            <a:spLocks/>
          </p:cNvSpPr>
          <p:nvPr/>
        </p:nvSpPr>
        <p:spPr>
          <a:xfrm>
            <a:off x="274638" y="1828800"/>
            <a:ext cx="11887200" cy="129266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Also known as “Master-Detail Page”</a:t>
            </a:r>
          </a:p>
          <a:p>
            <a:r>
              <a:rPr lang="en-US" dirty="0"/>
              <a:t>Navigation Menu slides in from the left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0772BB-303F-102B-3E05-F4789C064A7B}"/>
              </a:ext>
            </a:extLst>
          </p:cNvPr>
          <p:cNvSpPr txBox="1"/>
          <p:nvPr/>
        </p:nvSpPr>
        <p:spPr>
          <a:xfrm>
            <a:off x="8876563" y="5206664"/>
            <a:ext cx="225856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</a:t>
            </a:r>
            <a:r>
              <a:rPr lang="en-US" sz="1200" i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learn.microsoft.com</a:t>
            </a:r>
            <a:endParaRPr lang="en-US" sz="1200" i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0881AF-94FA-6437-D6C6-286EA3BF81D4}"/>
              </a:ext>
            </a:extLst>
          </p:cNvPr>
          <p:cNvGrpSpPr/>
          <p:nvPr/>
        </p:nvGrpSpPr>
        <p:grpSpPr>
          <a:xfrm>
            <a:off x="7644700" y="588048"/>
            <a:ext cx="4517136" cy="4888574"/>
            <a:chOff x="3427353" y="588048"/>
            <a:chExt cx="4517136" cy="4888574"/>
          </a:xfrm>
        </p:grpSpPr>
        <p:pic>
          <p:nvPicPr>
            <p:cNvPr id="1028" name="Picture 4" descr="Selecting a default Flyout menu item in Xamarin.Forms Shell | by Jasper van  den Bergh | Medium">
              <a:extLst>
                <a:ext uri="{FF2B5EF4-FFF2-40B4-BE49-F238E27FC236}">
                  <a16:creationId xmlns:a16="http://schemas.microsoft.com/office/drawing/2014/main" id="{5697C4CD-9369-CA44-FBDD-BDEF295462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3940" y="1056239"/>
              <a:ext cx="2449120" cy="4036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572B733-876D-C182-AA74-9372297050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732" t="9623" r="4421" b="7031"/>
            <a:stretch/>
          </p:blipFill>
          <p:spPr>
            <a:xfrm>
              <a:off x="3427353" y="588048"/>
              <a:ext cx="4517136" cy="48885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74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Lifecycle</a:t>
            </a:r>
            <a:br>
              <a:rPr lang="en-US" dirty="0"/>
            </a:br>
            <a:r>
              <a:rPr lang="en-US" sz="40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Tab Navigation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F3EB7-FB1C-F841-D661-50041562F12F}"/>
              </a:ext>
            </a:extLst>
          </p:cNvPr>
          <p:cNvSpPr txBox="1">
            <a:spLocks/>
          </p:cNvSpPr>
          <p:nvPr/>
        </p:nvSpPr>
        <p:spPr>
          <a:xfrm>
            <a:off x="274638" y="1828800"/>
            <a:ext cx="11887200" cy="271458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Bottom Tabs</a:t>
            </a:r>
          </a:p>
          <a:p>
            <a:pPr lvl="1"/>
            <a:r>
              <a:rPr lang="en-US" dirty="0"/>
              <a:t>Default</a:t>
            </a:r>
          </a:p>
          <a:p>
            <a:pPr lvl="1"/>
            <a:r>
              <a:rPr lang="en-US" dirty="0"/>
              <a:t>Main Navigation</a:t>
            </a:r>
          </a:p>
          <a:p>
            <a:r>
              <a:rPr lang="en-US" dirty="0"/>
              <a:t>Top Tabs</a:t>
            </a:r>
          </a:p>
          <a:p>
            <a:pPr lvl="1"/>
            <a:r>
              <a:rPr lang="en-US" dirty="0"/>
              <a:t>Nested Tab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487D27-7FDA-CBE5-B44B-FFAB600D6A8F}"/>
              </a:ext>
            </a:extLst>
          </p:cNvPr>
          <p:cNvSpPr txBox="1"/>
          <p:nvPr/>
        </p:nvSpPr>
        <p:spPr>
          <a:xfrm>
            <a:off x="6710929" y="5495544"/>
            <a:ext cx="2258568" cy="7048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Bottom Tabs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</a:t>
            </a:r>
            <a:r>
              <a:rPr lang="en-US" sz="1200" i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learn.microsoft.com</a:t>
            </a:r>
            <a:endParaRPr lang="en-US" sz="1200" i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C9B1568-E44E-88CE-800B-F05ED925AFDB}"/>
              </a:ext>
            </a:extLst>
          </p:cNvPr>
          <p:cNvGrpSpPr/>
          <p:nvPr/>
        </p:nvGrpSpPr>
        <p:grpSpPr>
          <a:xfrm>
            <a:off x="9565823" y="1038850"/>
            <a:ext cx="2425325" cy="5161502"/>
            <a:chOff x="8925743" y="1021463"/>
            <a:chExt cx="2425325" cy="516150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B8D671-47AB-A5B6-7821-5692D318300D}"/>
                </a:ext>
              </a:extLst>
            </p:cNvPr>
            <p:cNvSpPr txBox="1"/>
            <p:nvPr/>
          </p:nvSpPr>
          <p:spPr>
            <a:xfrm>
              <a:off x="9009121" y="5478157"/>
              <a:ext cx="2258568" cy="704808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200" b="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Top Tabs + Bottom Tabs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200" i="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source: </a:t>
              </a:r>
              <a:r>
                <a:rPr lang="en-US" sz="1200" i="1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learn.microsoft.com</a:t>
              </a:r>
              <a:endParaRPr lang="en-US" sz="12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pic>
          <p:nvPicPr>
            <p:cNvPr id="17" name="Picture 2" descr="Screenshot of Shell bottom tabs.">
              <a:extLst>
                <a:ext uri="{FF2B5EF4-FFF2-40B4-BE49-F238E27FC236}">
                  <a16:creationId xmlns:a16="http://schemas.microsoft.com/office/drawing/2014/main" id="{48F8BF46-727F-D045-F3A6-F17EF7F1AA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-95"/>
            <a:stretch/>
          </p:blipFill>
          <p:spPr bwMode="auto">
            <a:xfrm>
              <a:off x="8925743" y="1021463"/>
              <a:ext cx="2425325" cy="4456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Picture 4" descr="Screenshot of a Shell two page app with bottom tabs.">
            <a:extLst>
              <a:ext uri="{FF2B5EF4-FFF2-40B4-BE49-F238E27FC236}">
                <a16:creationId xmlns:a16="http://schemas.microsoft.com/office/drawing/2014/main" id="{21175FBF-3701-5AB2-78C4-FDF6B77EC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929" y="1042209"/>
            <a:ext cx="2417698" cy="445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3AFA122-A5BD-5AFF-3592-6AE54C29AE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732" t="9623" r="4421" b="7031"/>
          <a:stretch/>
        </p:blipFill>
        <p:spPr>
          <a:xfrm>
            <a:off x="5522976" y="602076"/>
            <a:ext cx="4517136" cy="53502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E3CCE4B-8801-1261-7983-CA4B72B28C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732" t="9623" r="4421" b="7031"/>
          <a:stretch/>
        </p:blipFill>
        <p:spPr>
          <a:xfrm>
            <a:off x="8412480" y="602076"/>
            <a:ext cx="4517136" cy="535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8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Lifecycle</a:t>
            </a:r>
            <a:br>
              <a:rPr lang="en-US" dirty="0"/>
            </a:br>
            <a:r>
              <a:rPr lang="en-US" sz="40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Hierarchical Navigation</a:t>
            </a:r>
          </a:p>
        </p:txBody>
      </p:sp>
      <p:pic>
        <p:nvPicPr>
          <p:cNvPr id="4" name="Heirarchical Navigation">
            <a:hlinkClick r:id="" action="ppaction://media"/>
            <a:extLst>
              <a:ext uri="{FF2B5EF4-FFF2-40B4-BE49-F238E27FC236}">
                <a16:creationId xmlns:a16="http://schemas.microsoft.com/office/drawing/2014/main" id="{4F7AF959-B65C-E865-E676-3BDA4E6B3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87894" y="752117"/>
            <a:ext cx="2523570" cy="5471875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51E9F49-9286-DD8D-D85D-4DA5DAC72827}"/>
              </a:ext>
            </a:extLst>
          </p:cNvPr>
          <p:cNvSpPr/>
          <p:nvPr/>
        </p:nvSpPr>
        <p:spPr bwMode="auto">
          <a:xfrm>
            <a:off x="9272016" y="625728"/>
            <a:ext cx="2768600" cy="5720207"/>
          </a:xfrm>
          <a:prstGeom prst="roundRect">
            <a:avLst/>
          </a:prstGeom>
          <a:noFill/>
          <a:ln w="16510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F1E5E-7479-0449-338C-76E544E641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5379" y="625728"/>
            <a:ext cx="2768600" cy="5651500"/>
          </a:xfrm>
          <a:prstGeom prst="rect">
            <a:avLst/>
          </a:prstGeom>
          <a:noFill/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DB64B26-C22E-34E5-296F-5D88CC8BD03E}"/>
              </a:ext>
            </a:extLst>
          </p:cNvPr>
          <p:cNvSpPr txBox="1">
            <a:spLocks/>
          </p:cNvSpPr>
          <p:nvPr/>
        </p:nvSpPr>
        <p:spPr>
          <a:xfrm>
            <a:off x="274638" y="1828800"/>
            <a:ext cx="11887200" cy="224061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Navigate Back-and-Forth</a:t>
            </a:r>
          </a:p>
          <a:p>
            <a:r>
              <a:rPr lang="en-US" dirty="0"/>
              <a:t>Navigation Stacks</a:t>
            </a:r>
          </a:p>
          <a:p>
            <a:pPr lvl="1"/>
            <a:r>
              <a:rPr lang="en-US" dirty="0" err="1"/>
              <a:t>NavigationStack</a:t>
            </a:r>
            <a:endParaRPr lang="en-US" dirty="0"/>
          </a:p>
          <a:p>
            <a:pPr lvl="1"/>
            <a:r>
              <a:rPr lang="en-US" dirty="0" err="1"/>
              <a:t>ModalNavigationStack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80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88F876-B6C5-4C67-9930-BCBACEE4C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3" y="1363662"/>
            <a:ext cx="2619851" cy="5239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mobile app slide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D524-D5E7-4341-813E-A18940399F44}"/>
              </a:ext>
            </a:extLst>
          </p:cNvPr>
          <p:cNvSpPr txBox="1"/>
          <p:nvPr/>
        </p:nvSpPr>
        <p:spPr>
          <a:xfrm>
            <a:off x="754219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7/8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C5C043-F709-4D3E-B7CB-8467527DA9EE}"/>
              </a:ext>
            </a:extLst>
          </p:cNvPr>
          <p:cNvSpPr txBox="1"/>
          <p:nvPr/>
        </p:nvSpPr>
        <p:spPr>
          <a:xfrm>
            <a:off x="3656840" y="3111182"/>
            <a:ext cx="2133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iPhone 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4961FB-CD45-4801-9A49-4E5BD597DEC9}"/>
              </a:ext>
            </a:extLst>
          </p:cNvPr>
          <p:cNvSpPr txBox="1"/>
          <p:nvPr/>
        </p:nvSpPr>
        <p:spPr>
          <a:xfrm>
            <a:off x="9353288" y="3106102"/>
            <a:ext cx="2897966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 screenshots can be placed behind these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pngs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60E5A3-3B8B-4298-9421-A617B2C3E5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732" t="9623" r="4421" b="7031"/>
          <a:stretch/>
        </p:blipFill>
        <p:spPr>
          <a:xfrm>
            <a:off x="5227637" y="1201864"/>
            <a:ext cx="4910073" cy="56654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B0C420-9ECE-4247-9660-6F16BA19EB0C}"/>
              </a:ext>
            </a:extLst>
          </p:cNvPr>
          <p:cNvSpPr txBox="1"/>
          <p:nvPr/>
        </p:nvSpPr>
        <p:spPr>
          <a:xfrm>
            <a:off x="6523037" y="3111182"/>
            <a:ext cx="259179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Generic phone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BrandCentral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7526C-2800-20E6-604D-6136BDFBE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8964" y="1268103"/>
            <a:ext cx="27686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7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EEDFC1-A6EE-4FBE-A258-8C159285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9" t="13747" r="4217" b="15811"/>
          <a:stretch/>
        </p:blipFill>
        <p:spPr>
          <a:xfrm>
            <a:off x="884237" y="1212849"/>
            <a:ext cx="10896600" cy="54848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14FC5-5406-4C94-B8D3-8057DD3A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website slide (blank)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E1823-92EF-4897-B021-B426CE8CBCCA}"/>
              </a:ext>
            </a:extLst>
          </p:cNvPr>
          <p:cNvSpPr txBox="1"/>
          <p:nvPr/>
        </p:nvSpPr>
        <p:spPr>
          <a:xfrm>
            <a:off x="3932237" y="3344862"/>
            <a:ext cx="50292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Website screenshots can be placed behind this transparent .</a:t>
            </a:r>
            <a:r>
              <a:rPr lang="en-US" sz="24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png</a:t>
            </a: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2530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74638" y="1828800"/>
            <a:ext cx="11887200" cy="2025170"/>
          </a:xfrm>
        </p:spPr>
        <p:txBody>
          <a:bodyPr/>
          <a:lstStyle/>
          <a:p>
            <a:r>
              <a:rPr lang="en-US"/>
              <a:t>Example of a bulleted slide with a subhead</a:t>
            </a:r>
          </a:p>
          <a:p>
            <a:pPr lvl="1"/>
            <a:r>
              <a:rPr lang="en-US"/>
              <a:t>Set the slide title to “Sentence case”</a:t>
            </a:r>
          </a:p>
          <a:p>
            <a:pPr lvl="1"/>
            <a:r>
              <a:rPr lang="en-US"/>
              <a:t>Set subheads to “Sentence case”</a:t>
            </a:r>
          </a:p>
          <a:p>
            <a:pPr lvl="0"/>
            <a:r>
              <a:rPr lang="en-US"/>
              <a:t>Hyperlink style</a:t>
            </a:r>
          </a:p>
          <a:p>
            <a:pPr lvl="1"/>
            <a:r>
              <a:rPr lang="en-US">
                <a:hlinkClick r:id="rId3"/>
              </a:rPr>
              <a:t>www.microsoft.com</a:t>
            </a:r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points layout with subtitle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Subtitle is smaller in the same text block</a:t>
            </a:r>
            <a:endParaRPr lang="en-US" sz="4000" dirty="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4112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2.xml><?xml version="1.0" encoding="utf-8"?>
<a:theme xmlns:a="http://schemas.openxmlformats.org/drawingml/2006/main" name="1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6" ma:contentTypeDescription="Create a new document." ma:contentTypeScope="" ma:versionID="bd4b5e6fa70efd11586bd069caa6259f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1236f19879e555dfdef409a5be7c6d72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9C5458-A72E-4627-9FFC-D350DCB4700F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sharepoint/v3"/>
    <ds:schemaRef ds:uri="http://purl.org/dc/elements/1.1/"/>
    <ds:schemaRef ds:uri="http://schemas.microsoft.com/office/2006/documentManagement/types"/>
    <ds:schemaRef ds:uri="12239fb0-26c0-4a37-b790-6c81fba9d0fc"/>
    <ds:schemaRef ds:uri="16dc66bd-df5a-4495-a5c9-5e296f49988a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517AA3B-FC88-46DF-B5BA-DC6634CFCC94}">
  <ds:schemaRefs>
    <ds:schemaRef ds:uri="12239fb0-26c0-4a37-b790-6c81fba9d0fc"/>
    <ds:schemaRef ds:uri="16dc66bd-df5a-4495-a5c9-5e296f499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3134_APEX_template_r03</Template>
  <TotalTime>20245</TotalTime>
  <Words>415</Words>
  <Application>Microsoft Macintosh PowerPoint</Application>
  <PresentationFormat>Custom</PresentationFormat>
  <Paragraphs>65</Paragraphs>
  <Slides>8</Slides>
  <Notes>8</Notes>
  <HiddenSlides>3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Segoe UI</vt:lpstr>
      <vt:lpstr>Segoe UI Light</vt:lpstr>
      <vt:lpstr>Segoe UI Semilight</vt:lpstr>
      <vt:lpstr>Wingdings</vt:lpstr>
      <vt:lpstr>APEX Template 2017 </vt:lpstr>
      <vt:lpstr>1_APEX Template 2017 </vt:lpstr>
      <vt:lpstr>.NET MAUI Shell</vt:lpstr>
      <vt:lpstr>Application Lifecycle What is Shell?</vt:lpstr>
      <vt:lpstr>Application Lifecycle Flyout Navigation</vt:lpstr>
      <vt:lpstr>Application Lifecycle Tab Navigation</vt:lpstr>
      <vt:lpstr>Application Lifecycle Hierarchical Navigation</vt:lpstr>
      <vt:lpstr>Sample mobile app slide</vt:lpstr>
      <vt:lpstr>Sample website slide (blank)</vt:lpstr>
      <vt:lpstr>Bullet points layout with subtitle Subtitle is smaller in the same text block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>&lt;Speech title here&gt;</dc:subject>
  <dc:creator>Trine Thogersen</dc:creator>
  <cp:keywords/>
  <dc:description>Template: _x000d_
Formatting: _x000d_
Audience Type:</dc:description>
  <cp:lastModifiedBy>Brandon Minnick</cp:lastModifiedBy>
  <cp:revision>268</cp:revision>
  <dcterms:created xsi:type="dcterms:W3CDTF">2017-10-31T19:47:21Z</dcterms:created>
  <dcterms:modified xsi:type="dcterms:W3CDTF">2023-11-29T23:51:28Z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0x010100A33D2391BFF58241AEB203BD95DC1F89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maprende@microsoft.com</vt:lpwstr>
  </property>
  <property fmtid="{D5CDD505-2E9C-101B-9397-08002B2CF9AE}" pid="14" name="MSIP_Label_f42aa342-8706-4288-bd11-ebb85995028c_SetDate">
    <vt:lpwstr>2018-04-03T18:59:45.4491218Z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